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59" r:id="rId6"/>
    <p:sldId id="261" r:id="rId7"/>
    <p:sldId id="263" r:id="rId8"/>
    <p:sldId id="264" r:id="rId9"/>
    <p:sldId id="281" r:id="rId10"/>
    <p:sldId id="265" r:id="rId11"/>
    <p:sldId id="266" r:id="rId12"/>
    <p:sldId id="268" r:id="rId13"/>
    <p:sldId id="270" r:id="rId14"/>
    <p:sldId id="285" r:id="rId15"/>
    <p:sldId id="271" r:id="rId16"/>
    <p:sldId id="272" r:id="rId17"/>
    <p:sldId id="273" r:id="rId18"/>
    <p:sldId id="274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B29C4-7966-4788-B218-84BFC5287A2C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E5AD2-F48C-4609-A3F8-D7BB8CB2A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E5AD2-F48C-4609-A3F8-D7BB8CB2AE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0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6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8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1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5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9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64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2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2BA4-635B-3B49-818F-212F408C5CB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8C172-C3D0-DC4B-B494-88C3191DE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0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dcapture.udel.edu/misc/engr/engr_shop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CAD/CAM &amp; </a:t>
            </a:r>
            <a:br>
              <a:rPr lang="en-US" dirty="0"/>
            </a:br>
            <a:r>
              <a:rPr lang="en-US" dirty="0"/>
              <a:t>3-Axis CNC </a:t>
            </a:r>
            <a:r>
              <a:rPr lang="en-US" dirty="0" smtClean="0"/>
              <a:t>Machining Simulation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i="1" dirty="0" err="1" smtClean="0"/>
              <a:t>MasterCAM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600" i="1" dirty="0"/>
              <a:t>Introduction and Assignments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74264"/>
            <a:ext cx="6400800" cy="1752600"/>
          </a:xfrm>
        </p:spPr>
        <p:txBody>
          <a:bodyPr/>
          <a:lstStyle/>
          <a:p>
            <a:r>
              <a:rPr lang="en-US" dirty="0"/>
              <a:t>MEEG </a:t>
            </a:r>
            <a:r>
              <a:rPr lang="en-US" dirty="0" smtClean="0"/>
              <a:t>301-18s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1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7E8D-81E6-4ABA-8593-032321F2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G-Code Homework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1AC79-CA33-4B19-9038-A3025FE71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part of Homework #2, you will need to write a portion of a G-Code program.</a:t>
            </a:r>
          </a:p>
          <a:p>
            <a:r>
              <a:rPr lang="en-US" dirty="0"/>
              <a:t>You will be given an existing G-Code program that you must modify.</a:t>
            </a:r>
          </a:p>
        </p:txBody>
      </p:sp>
    </p:spTree>
    <p:extLst>
      <p:ext uri="{BB962C8B-B14F-4D97-AF65-F5344CB8AC3E}">
        <p14:creationId xmlns:p14="http://schemas.microsoft.com/office/powerpoint/2010/main" val="126862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A39B-5314-43DB-9F42-D8860F53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528"/>
            <a:ext cx="8229600" cy="728805"/>
          </a:xfrm>
        </p:spPr>
        <p:txBody>
          <a:bodyPr>
            <a:noAutofit/>
          </a:bodyPr>
          <a:lstStyle/>
          <a:p>
            <a:r>
              <a:rPr lang="en-US" sz="3200" dirty="0"/>
              <a:t>Simulation of Plate Tool </a:t>
            </a:r>
            <a:r>
              <a:rPr lang="en-US" sz="3200" dirty="0" smtClean="0"/>
              <a:t>Path in </a:t>
            </a:r>
            <a:r>
              <a:rPr lang="en-US" sz="3200" dirty="0" err="1" smtClean="0"/>
              <a:t>MasterCAM</a:t>
            </a:r>
            <a:endParaRPr lang="en-US" sz="3200" dirty="0"/>
          </a:p>
        </p:txBody>
      </p:sp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484" y="848761"/>
            <a:ext cx="7754292" cy="5568637"/>
          </a:xfrm>
        </p:spPr>
      </p:pic>
    </p:spTree>
    <p:extLst>
      <p:ext uri="{BB962C8B-B14F-4D97-AF65-F5344CB8AC3E}">
        <p14:creationId xmlns:p14="http://schemas.microsoft.com/office/powerpoint/2010/main" val="36167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B4DC-05DE-43C9-A62A-C3889DEF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G-Code programs can be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C9E2-7943-4E83-BC0D-1DBA32CA5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G-code files can be thousands of lines of code for complex parts and/or 3D surfaces.</a:t>
            </a:r>
          </a:p>
          <a:p>
            <a:r>
              <a:rPr lang="en-US" dirty="0"/>
              <a:t>This makes them very time consuming to program by </a:t>
            </a:r>
            <a:r>
              <a:rPr lang="en-US" dirty="0" smtClean="0"/>
              <a:t>hand or </a:t>
            </a:r>
            <a:r>
              <a:rPr lang="en-US" i="1" dirty="0" smtClean="0"/>
              <a:t>conversationally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There is special software to help automate the process of writing G-Code directly from a CAD file.</a:t>
            </a:r>
          </a:p>
        </p:txBody>
      </p:sp>
    </p:spTree>
    <p:extLst>
      <p:ext uri="{BB962C8B-B14F-4D97-AF65-F5344CB8AC3E}">
        <p14:creationId xmlns:p14="http://schemas.microsoft.com/office/powerpoint/2010/main" val="200342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06FCD-B5C6-4680-91AE-10C787CA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5B08-8E95-4A73-A648-41F994ABF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CAM - Computer Aided Manufacturing</a:t>
            </a:r>
          </a:p>
          <a:p>
            <a:r>
              <a:rPr lang="en-US" dirty="0"/>
              <a:t>Special Software designed to generate the G-Code that runs CNC machines.</a:t>
            </a:r>
          </a:p>
          <a:p>
            <a:pPr lvl="1"/>
            <a:r>
              <a:rPr lang="en-US" dirty="0"/>
              <a:t>Many commercially available software packages</a:t>
            </a:r>
          </a:p>
          <a:p>
            <a:pPr lvl="1"/>
            <a:r>
              <a:rPr lang="en-US" dirty="0"/>
              <a:t>Usually need to start from the solid model rather than just a drawing. </a:t>
            </a:r>
          </a:p>
          <a:p>
            <a:r>
              <a:rPr lang="en-US" dirty="0"/>
              <a:t>The CAM software we use is </a:t>
            </a:r>
            <a:r>
              <a:rPr lang="en-US" i="1" dirty="0" err="1"/>
              <a:t>MasterCAM</a:t>
            </a:r>
            <a:r>
              <a:rPr lang="en-US" i="1" baseline="30000" dirty="0" err="1"/>
              <a:t>TM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103 SPL or </a:t>
            </a:r>
            <a:r>
              <a:rPr lang="en-US" dirty="0" err="1"/>
              <a:t>AppsAnywhere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VPN Needed Off-Campus </a:t>
            </a:r>
            <a:r>
              <a:rPr lang="en-US" dirty="0" smtClean="0"/>
              <a:t>Access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FE63-E579-4C8A-87A2-9442000E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 of </a:t>
            </a:r>
            <a:r>
              <a:rPr lang="en-US" dirty="0" err="1"/>
              <a:t>MasterCAM</a:t>
            </a:r>
            <a:r>
              <a:rPr lang="en-US" dirty="0"/>
              <a:t> Simulation </a:t>
            </a:r>
          </a:p>
        </p:txBody>
      </p:sp>
      <p:pic>
        <p:nvPicPr>
          <p:cNvPr id="4" name="MasterCAM Tool Path Simul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0813" y="1600200"/>
            <a:ext cx="6302375" cy="4525963"/>
          </a:xfrm>
        </p:spPr>
      </p:pic>
    </p:spTree>
    <p:extLst>
      <p:ext uri="{BB962C8B-B14F-4D97-AF65-F5344CB8AC3E}">
        <p14:creationId xmlns:p14="http://schemas.microsoft.com/office/powerpoint/2010/main" val="4848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5D47-DDE4-4B37-A1CD-D7A51C7D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MasterCAM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17C85-3405-4A51-8994-EA1F1357E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MasterCAM</a:t>
            </a:r>
            <a:r>
              <a:rPr lang="en-US" dirty="0"/>
              <a:t> can generate programs for 5+ axis CNC machines.</a:t>
            </a:r>
          </a:p>
          <a:p>
            <a:r>
              <a:rPr lang="en-US" dirty="0" err="1"/>
              <a:t>MasterCAM</a:t>
            </a:r>
            <a:r>
              <a:rPr lang="en-US" dirty="0"/>
              <a:t> will run simulated machine toolpaths.</a:t>
            </a:r>
          </a:p>
          <a:p>
            <a:pPr lvl="1"/>
            <a:r>
              <a:rPr lang="en-US" dirty="0"/>
              <a:t>Toolpath to create required geometry.</a:t>
            </a:r>
          </a:p>
          <a:p>
            <a:pPr lvl="1"/>
            <a:r>
              <a:rPr lang="en-US" dirty="0"/>
              <a:t>Toolpath to avoid fixturing like vices, clamps, and fasteners etc.</a:t>
            </a:r>
          </a:p>
          <a:p>
            <a:r>
              <a:rPr lang="en-US" dirty="0"/>
              <a:t>We will use </a:t>
            </a:r>
            <a:r>
              <a:rPr lang="en-US" dirty="0" err="1"/>
              <a:t>MasterCAM</a:t>
            </a:r>
            <a:r>
              <a:rPr lang="en-US" dirty="0"/>
              <a:t> to generate the G-Code program </a:t>
            </a:r>
            <a:r>
              <a:rPr lang="en-US" dirty="0" smtClean="0"/>
              <a:t>that would </a:t>
            </a:r>
            <a:r>
              <a:rPr lang="en-US" dirty="0"/>
              <a:t>control the MAZAK 3-axis mill.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7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088F2-C008-4872-B2F1-4DD9E57C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96" y="2007547"/>
            <a:ext cx="3706145" cy="4373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218750-849C-4203-A2BF-A3E6A6B8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MasterCAM</a:t>
            </a:r>
            <a:r>
              <a:rPr lang="en-US" dirty="0"/>
              <a:t>: An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6C769-4847-4139-B769-28ACE785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" y="4126081"/>
            <a:ext cx="3345305" cy="2582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C1E9F-E12F-47A5-A562-EFBB813BA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4" y="1417638"/>
            <a:ext cx="3304492" cy="2630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B09A0-C078-4DD0-99CF-1745BB45A66A}"/>
              </a:ext>
            </a:extLst>
          </p:cNvPr>
          <p:cNvSpPr txBox="1"/>
          <p:nvPr/>
        </p:nvSpPr>
        <p:spPr>
          <a:xfrm>
            <a:off x="1729926" y="1376438"/>
            <a:ext cx="190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SolidWorks 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FCA4A-4C7D-4459-B406-3794B62DF536}"/>
              </a:ext>
            </a:extLst>
          </p:cNvPr>
          <p:cNvSpPr txBox="1"/>
          <p:nvPr/>
        </p:nvSpPr>
        <p:spPr>
          <a:xfrm>
            <a:off x="5493595" y="1638215"/>
            <a:ext cx="365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G-Code generated from </a:t>
            </a:r>
            <a:r>
              <a:rPr lang="en-US" dirty="0" err="1"/>
              <a:t>MasterCAM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26680-5982-49C6-A891-26381B017400}"/>
              </a:ext>
            </a:extLst>
          </p:cNvPr>
          <p:cNvSpPr txBox="1"/>
          <p:nvPr/>
        </p:nvSpPr>
        <p:spPr>
          <a:xfrm>
            <a:off x="1237129" y="4102212"/>
            <a:ext cx="237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MasterCAM</a:t>
            </a:r>
            <a:r>
              <a:rPr lang="en-US" dirty="0"/>
              <a:t> toolpath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C0CDE-6750-4F22-B8B5-4860524CAC4C}"/>
              </a:ext>
            </a:extLst>
          </p:cNvPr>
          <p:cNvSpPr txBox="1"/>
          <p:nvPr/>
        </p:nvSpPr>
        <p:spPr>
          <a:xfrm>
            <a:off x="4928349" y="6407523"/>
            <a:ext cx="438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complete file has 192,787 lines of code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6FDB525F-13EE-44A1-8CEA-56025551F972}"/>
              </a:ext>
            </a:extLst>
          </p:cNvPr>
          <p:cNvSpPr/>
          <p:nvPr/>
        </p:nvSpPr>
        <p:spPr>
          <a:xfrm rot="5400000">
            <a:off x="1144979" y="2707802"/>
            <a:ext cx="3294529" cy="2124635"/>
          </a:xfrm>
          <a:prstGeom prst="circularArrow">
            <a:avLst>
              <a:gd name="adj1" fmla="val 6719"/>
              <a:gd name="adj2" fmla="val 871868"/>
              <a:gd name="adj3" fmla="val 19646519"/>
              <a:gd name="adj4" fmla="val 12125936"/>
              <a:gd name="adj5" fmla="val 12500"/>
            </a:avLst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F52E446-CD6D-4CBA-A06D-6F285CD3C748}"/>
              </a:ext>
            </a:extLst>
          </p:cNvPr>
          <p:cNvSpPr/>
          <p:nvPr/>
        </p:nvSpPr>
        <p:spPr>
          <a:xfrm rot="19005556">
            <a:off x="2880546" y="4508066"/>
            <a:ext cx="2656825" cy="340878"/>
          </a:xfrm>
          <a:prstGeom prst="rightArrow">
            <a:avLst>
              <a:gd name="adj1" fmla="val 50000"/>
              <a:gd name="adj2" fmla="val 94438"/>
            </a:avLst>
          </a:prstGeom>
          <a:solidFill>
            <a:schemeClr val="bg1"/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51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8CEC-BE01-4A62-AC7E-6FEA830A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</a:t>
            </a:r>
            <a:r>
              <a:rPr lang="en-US" dirty="0" err="1"/>
              <a:t>MasterCAM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A8AB-973A-409F-BE2A-E2B38FE8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MasterCAM</a:t>
            </a:r>
            <a:r>
              <a:rPr lang="en-US" dirty="0"/>
              <a:t> saves you from manually writing thousands of lines of code, but you still have to tell it what to do.</a:t>
            </a:r>
          </a:p>
          <a:p>
            <a:r>
              <a:rPr lang="en-US" dirty="0" err="1"/>
              <a:t>MasterCAM</a:t>
            </a:r>
            <a:r>
              <a:rPr lang="en-US" dirty="0"/>
              <a:t> automates the process of writing G-Code, but require detailed information to generate the correct G-Code.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31E3-25AF-4893-A136-BCADD1607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CAD/CAM </a:t>
            </a:r>
            <a:r>
              <a:rPr lang="en-US" dirty="0" smtClean="0"/>
              <a:t>Assignment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MEEG 301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B8DF3-E0E1-4739-951C-45FB547DE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use </a:t>
            </a:r>
            <a:r>
              <a:rPr lang="en-US" dirty="0" err="1"/>
              <a:t>MasterCAM</a:t>
            </a:r>
            <a:r>
              <a:rPr lang="en-US" dirty="0"/>
              <a:t> to program </a:t>
            </a:r>
            <a:r>
              <a:rPr lang="en-US" dirty="0" smtClean="0"/>
              <a:t>your plate </a:t>
            </a:r>
            <a:r>
              <a:rPr lang="en-US" dirty="0"/>
              <a:t>with 3D </a:t>
            </a:r>
            <a:r>
              <a:rPr lang="en-US" dirty="0" smtClean="0"/>
              <a:t>toolpaths.</a:t>
            </a:r>
            <a:endParaRPr lang="en-US" dirty="0"/>
          </a:p>
          <a:p>
            <a:r>
              <a:rPr lang="en-US" dirty="0"/>
              <a:t>More details about the assignment will be released next week.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0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FC4-CA1C-467E-A03C-793E312D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5890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28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96" y="1442535"/>
            <a:ext cx="8614372" cy="45259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Jeff Rickets, Master Machinist (CAM/CAM Assignments, Design Project Prototyping)</a:t>
            </a:r>
          </a:p>
          <a:p>
            <a:pPr lvl="2"/>
            <a:r>
              <a:rPr lang="en-US" dirty="0"/>
              <a:t>Office:  103 SPL</a:t>
            </a:r>
          </a:p>
          <a:p>
            <a:pPr lvl="2"/>
            <a:r>
              <a:rPr lang="en-US" dirty="0"/>
              <a:t>Office Hours:  </a:t>
            </a:r>
            <a:r>
              <a:rPr lang="en-US" dirty="0" smtClean="0"/>
              <a:t>TBD</a:t>
            </a:r>
          </a:p>
          <a:p>
            <a:pPr lvl="2"/>
            <a:r>
              <a:rPr lang="en-US" dirty="0" err="1" smtClean="0"/>
              <a:t>MasterCAM</a:t>
            </a:r>
            <a:r>
              <a:rPr lang="en-US" dirty="0" smtClean="0"/>
              <a:t>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5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Machining at 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22" y="1600200"/>
            <a:ext cx="5762530" cy="51446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How could you make this part?</a:t>
            </a:r>
          </a:p>
          <a:p>
            <a:pPr lvl="1"/>
            <a:r>
              <a:rPr lang="en-US" dirty="0"/>
              <a:t>Manual milling</a:t>
            </a:r>
          </a:p>
          <a:p>
            <a:pPr lvl="2"/>
            <a:r>
              <a:rPr lang="en-US" dirty="0"/>
              <a:t>MEEG 202</a:t>
            </a:r>
          </a:p>
          <a:p>
            <a:pPr lvl="2"/>
            <a:r>
              <a:rPr lang="en-US" dirty="0"/>
              <a:t>X, Y, Z feeds manually operated</a:t>
            </a:r>
          </a:p>
          <a:p>
            <a:pPr lvl="1"/>
            <a:r>
              <a:rPr lang="en-US" dirty="0"/>
              <a:t>CNC 2-axis milling (</a:t>
            </a:r>
            <a:r>
              <a:rPr lang="en-US" dirty="0" err="1"/>
              <a:t>ProtoTRAK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MEEG 301 </a:t>
            </a:r>
            <a:r>
              <a:rPr lang="en-US" dirty="0" smtClean="0"/>
              <a:t>Plate Assignment</a:t>
            </a:r>
            <a:endParaRPr lang="en-US" dirty="0"/>
          </a:p>
          <a:p>
            <a:pPr lvl="2"/>
            <a:r>
              <a:rPr lang="en-US" dirty="0"/>
              <a:t>X, Y – Computer Numerical Control, </a:t>
            </a:r>
            <a:r>
              <a:rPr lang="en-US" i="1" dirty="0"/>
              <a:t>Conversational Programming at the Mill</a:t>
            </a:r>
          </a:p>
          <a:p>
            <a:pPr lvl="2"/>
            <a:r>
              <a:rPr lang="en-US" dirty="0"/>
              <a:t>Z – Manually operated</a:t>
            </a:r>
          </a:p>
          <a:p>
            <a:pPr lvl="1"/>
            <a:r>
              <a:rPr lang="en-US" dirty="0"/>
              <a:t>CNC 3-axis milling (MAZAK)</a:t>
            </a:r>
          </a:p>
          <a:p>
            <a:pPr lvl="2"/>
            <a:r>
              <a:rPr lang="en-US" dirty="0"/>
              <a:t>MEEG </a:t>
            </a:r>
            <a:r>
              <a:rPr lang="en-US" dirty="0" smtClean="0"/>
              <a:t>301 CAM Assignment</a:t>
            </a:r>
            <a:endParaRPr lang="en-US" dirty="0"/>
          </a:p>
          <a:p>
            <a:pPr lvl="2"/>
            <a:r>
              <a:rPr lang="en-US" dirty="0"/>
              <a:t>X, Y, and Z CNC Controlled</a:t>
            </a:r>
          </a:p>
          <a:p>
            <a:pPr lvl="2"/>
            <a:r>
              <a:rPr lang="en-US" dirty="0"/>
              <a:t>Manually or Conversationally Programmed</a:t>
            </a:r>
          </a:p>
          <a:p>
            <a:pPr lvl="2"/>
            <a:r>
              <a:rPr lang="en-US" dirty="0"/>
              <a:t>Use </a:t>
            </a:r>
            <a:r>
              <a:rPr lang="en-US" i="1" dirty="0"/>
              <a:t>Computer-Aided Manufacturing (CAM) </a:t>
            </a:r>
            <a:r>
              <a:rPr lang="en-US" dirty="0"/>
              <a:t>Software to generate the Program to control the Mill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79" t="6793" r="11120" b="6957"/>
          <a:stretch/>
        </p:blipFill>
        <p:spPr>
          <a:xfrm>
            <a:off x="6488891" y="1462631"/>
            <a:ext cx="2099934" cy="1966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7714" y="3429618"/>
            <a:ext cx="309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Plate from MEEG 301 last semester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4481467"/>
            <a:ext cx="5427552" cy="21909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47713" y="5939572"/>
            <a:ext cx="324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2-axis </a:t>
            </a:r>
            <a:r>
              <a:rPr lang="en-US" sz="1600" i="1" dirty="0"/>
              <a:t>Conversational Programming</a:t>
            </a:r>
          </a:p>
          <a:p>
            <a:r>
              <a:rPr lang="en-US" sz="1600" dirty="0"/>
              <a:t>from last semester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713"/>
          <a:stretch/>
        </p:blipFill>
        <p:spPr>
          <a:xfrm>
            <a:off x="6111089" y="4172516"/>
            <a:ext cx="3032911" cy="16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2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Videos of 3-Axis MAZAK</a:t>
            </a:r>
            <a:br>
              <a:rPr lang="en-US" dirty="0"/>
            </a:br>
            <a:r>
              <a:rPr lang="en-US" sz="3100" i="1" dirty="0"/>
              <a:t>Milling the MEEG 301 Plate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21" y="3057808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hlinkClick r:id="rId2"/>
              </a:rPr>
              <a:t>https://udcapture.udel.edu/misc/engr/engr_shop/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481107" y="3775294"/>
            <a:ext cx="418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(Video titles  that begin with “</a:t>
            </a:r>
            <a:r>
              <a:rPr lang="en-US" dirty="0" err="1"/>
              <a:t>MazakCNC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6896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7A708-C798-42B9-8B7F-9A5A8873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83" y="0"/>
            <a:ext cx="8872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CNC Machines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CNC - Computer Numerical Control</a:t>
            </a:r>
          </a:p>
          <a:p>
            <a:r>
              <a:rPr lang="en-US" dirty="0"/>
              <a:t>Formatted number codes tell the machine to move in a desired way and perform certain operations.</a:t>
            </a:r>
          </a:p>
          <a:p>
            <a:r>
              <a:rPr lang="en-US" dirty="0"/>
              <a:t>What form are the codes and numbers in?</a:t>
            </a:r>
          </a:p>
        </p:txBody>
      </p:sp>
    </p:spTree>
    <p:extLst>
      <p:ext uri="{BB962C8B-B14F-4D97-AF65-F5344CB8AC3E}">
        <p14:creationId xmlns:p14="http://schemas.microsoft.com/office/powerpoint/2010/main" val="146554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language that encodes the instructions that tell CNC machines how and where to move</a:t>
            </a:r>
          </a:p>
          <a:p>
            <a:r>
              <a:rPr lang="en-US" dirty="0"/>
              <a:t>We use G codes for most functions</a:t>
            </a:r>
          </a:p>
          <a:p>
            <a:r>
              <a:rPr lang="en-US" dirty="0"/>
              <a:t>We use M codes for miscellaneous functions</a:t>
            </a:r>
          </a:p>
        </p:txBody>
      </p:sp>
    </p:spTree>
    <p:extLst>
      <p:ext uri="{BB962C8B-B14F-4D97-AF65-F5344CB8AC3E}">
        <p14:creationId xmlns:p14="http://schemas.microsoft.com/office/powerpoint/2010/main" val="49253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38E5-2917-4D05-8070-7DDCA66A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2F83-BCE6-4D14-8A68-CA8965B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540188" cy="4525963"/>
          </a:xfrm>
        </p:spPr>
        <p:txBody>
          <a:bodyPr>
            <a:normAutofit/>
          </a:bodyPr>
          <a:lstStyle/>
          <a:p>
            <a:r>
              <a:rPr lang="en-US" sz="2800" dirty="0"/>
              <a:t>G00: Rapid tool move </a:t>
            </a:r>
          </a:p>
          <a:p>
            <a:pPr lvl="1"/>
            <a:r>
              <a:rPr lang="en-US" sz="1800" dirty="0"/>
              <a:t>(Above the work surface for positioning-not removing material)</a:t>
            </a:r>
          </a:p>
          <a:p>
            <a:r>
              <a:rPr lang="en-US" sz="2800" dirty="0"/>
              <a:t>G01: Straight move </a:t>
            </a:r>
          </a:p>
          <a:p>
            <a:pPr lvl="1"/>
            <a:r>
              <a:rPr lang="en-US" sz="1600" dirty="0"/>
              <a:t>(Below the work surface of the part-removing material)</a:t>
            </a:r>
          </a:p>
          <a:p>
            <a:r>
              <a:rPr lang="en-US" sz="2800" dirty="0"/>
              <a:t>G02: Clockwise arc move </a:t>
            </a:r>
          </a:p>
          <a:p>
            <a:pPr lvl="1"/>
            <a:r>
              <a:rPr lang="en-US" sz="1600" dirty="0"/>
              <a:t>(Below the work surface of the part-removing material)</a:t>
            </a:r>
          </a:p>
          <a:p>
            <a:r>
              <a:rPr lang="en-US" sz="2800" dirty="0"/>
              <a:t>G03: Counter-clockwise arc move </a:t>
            </a:r>
          </a:p>
          <a:p>
            <a:pPr lvl="1"/>
            <a:r>
              <a:rPr lang="en-US" sz="1600" dirty="0"/>
              <a:t>(Below the work surface of the part-removing material)</a:t>
            </a:r>
          </a:p>
        </p:txBody>
      </p:sp>
      <p:cxnSp>
        <p:nvCxnSpPr>
          <p:cNvPr id="2061" name="Straight Arrow Connector 1">
            <a:extLst>
              <a:ext uri="{FF2B5EF4-FFF2-40B4-BE49-F238E27FC236}">
                <a16:creationId xmlns:a16="http://schemas.microsoft.com/office/drawing/2014/main" id="{16F9E889-BA45-491C-BFA5-58A858D1AA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3832" y="1870542"/>
            <a:ext cx="2452968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prstDash val="lg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2" name="Straight Arrow Connector 2">
            <a:extLst>
              <a:ext uri="{FF2B5EF4-FFF2-40B4-BE49-F238E27FC236}">
                <a16:creationId xmlns:a16="http://schemas.microsoft.com/office/drawing/2014/main" id="{CFB0D21C-EB21-4AEA-8035-9BACC69595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3832" y="2968159"/>
            <a:ext cx="1114986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63" name="Picture 11">
            <a:extLst>
              <a:ext uri="{FF2B5EF4-FFF2-40B4-BE49-F238E27FC236}">
                <a16:creationId xmlns:a16="http://schemas.microsoft.com/office/drawing/2014/main" id="{808C6000-6A26-4249-8619-A578A9B0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832" y="3580094"/>
            <a:ext cx="557832" cy="7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8">
            <a:extLst>
              <a:ext uri="{FF2B5EF4-FFF2-40B4-BE49-F238E27FC236}">
                <a16:creationId xmlns:a16="http://schemas.microsoft.com/office/drawing/2014/main" id="{05E3583F-9526-4B7A-8BFC-58510D6B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33832" y="4478324"/>
            <a:ext cx="557832" cy="7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32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A7C3A-73E3-4DBB-8BA4-53CD3BD11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8" y="1417638"/>
            <a:ext cx="4352498" cy="5135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D5FD7-1DB7-4049-9D92-889974D0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G-Code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3E60-FD58-4E28-ABCE-A6D74C1DA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564" y="1613646"/>
            <a:ext cx="5022478" cy="4827495"/>
          </a:xfrm>
        </p:spPr>
        <p:txBody>
          <a:bodyPr>
            <a:normAutofit/>
          </a:bodyPr>
          <a:lstStyle/>
          <a:p>
            <a:r>
              <a:rPr lang="en-US" dirty="0"/>
              <a:t>A single line or command is called a code. (Either a G-Code or an M-Code)</a:t>
            </a:r>
          </a:p>
          <a:p>
            <a:r>
              <a:rPr lang="en-US" dirty="0"/>
              <a:t>An entire file of G-Code would be considered a program. (This program could be sent to a machine)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5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624</Words>
  <Application>Microsoft Office PowerPoint</Application>
  <PresentationFormat>On-screen Show (4:3)</PresentationFormat>
  <Paragraphs>85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CAD/CAM &amp;  3-Axis CNC Machining Simulation Using MasterCAM   Introduction and Assignments</vt:lpstr>
      <vt:lpstr>Introductions</vt:lpstr>
      <vt:lpstr>Methods of Machining at UD</vt:lpstr>
      <vt:lpstr>Videos of 3-Axis MAZAK Milling the MEEG 301 Plate</vt:lpstr>
      <vt:lpstr>Drawing</vt:lpstr>
      <vt:lpstr>How CNC Machines run</vt:lpstr>
      <vt:lpstr>G-Code</vt:lpstr>
      <vt:lpstr>Most Common Codes</vt:lpstr>
      <vt:lpstr>What does G-Code Look Like?</vt:lpstr>
      <vt:lpstr>G-Code Homework Assignment </vt:lpstr>
      <vt:lpstr>Simulation of Plate Tool Path in MasterCAM</vt:lpstr>
      <vt:lpstr>G-Code programs can be long</vt:lpstr>
      <vt:lpstr>CAM Software</vt:lpstr>
      <vt:lpstr>Video of MasterCAM Simulation </vt:lpstr>
      <vt:lpstr>What can MasterCAM do?</vt:lpstr>
      <vt:lpstr>MasterCAM: An Example </vt:lpstr>
      <vt:lpstr>Purpose of MasterCAM</vt:lpstr>
      <vt:lpstr>CAD/CAM Assignment MEEG 301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Shop CNC Project – Part 1</dc:title>
  <dc:creator>Luke Szewczak</dc:creator>
  <cp:lastModifiedBy>Glancey, James Lawrence</cp:lastModifiedBy>
  <cp:revision>56</cp:revision>
  <dcterms:created xsi:type="dcterms:W3CDTF">2018-02-16T17:17:45Z</dcterms:created>
  <dcterms:modified xsi:type="dcterms:W3CDTF">2018-10-08T22:47:47Z</dcterms:modified>
</cp:coreProperties>
</file>